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05D23-5A91-4EEE-8349-D1A89DBCDE4A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D44BB-62BB-49AF-AF42-6DD1EB61B0E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D44BB-62BB-49AF-AF42-6DD1EB61B0EC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2" name="Rec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56" name="Rec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6" name="Rec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exão rect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xão rect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xão rect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xão rect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xão rect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xão rect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xão rect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xão rect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xão rect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ct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F555A3-CD88-4D94-8F30-157769AA48A0}" type="datetimeFigureOut">
              <a:rPr lang="pt-PT" smtClean="0"/>
              <a:pPr/>
              <a:t>19-01-2011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3B65A3B-6B40-4CCE-BBA0-E24DA300F2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851648" cy="1828800"/>
          </a:xfrm>
        </p:spPr>
        <p:txBody>
          <a:bodyPr/>
          <a:lstStyle/>
          <a:p>
            <a:r>
              <a:rPr lang="pt-PT" dirty="0" smtClean="0"/>
              <a:t>Sistema Operativo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7854696" cy="1752600"/>
          </a:xfrm>
        </p:spPr>
        <p:txBody>
          <a:bodyPr/>
          <a:lstStyle/>
          <a:p>
            <a:r>
              <a:rPr lang="pt-PT" dirty="0" smtClean="0">
                <a:solidFill>
                  <a:schemeClr val="tx1"/>
                </a:solidFill>
              </a:rPr>
              <a:t>Windows xp</a:t>
            </a:r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FABIANNE\Desktop\ws_Windows_XP_Pro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9144000" cy="339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23528" y="260648"/>
            <a:ext cx="4038600" cy="6408712"/>
          </a:xfrm>
        </p:spPr>
        <p:txBody>
          <a:bodyPr>
            <a:normAutofit fontScale="40000" lnSpcReduction="20000"/>
          </a:bodyPr>
          <a:lstStyle/>
          <a:p>
            <a:r>
              <a:rPr lang="pt-PT" sz="5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sz="2900" dirty="0" smtClean="0"/>
              <a:t> </a:t>
            </a:r>
            <a:r>
              <a:rPr lang="pt-PT" sz="4000" dirty="0" smtClean="0"/>
              <a:t>De seguida, surge o ecrã </a:t>
            </a:r>
            <a:r>
              <a:rPr lang="pt-PT" sz="4000" b="1" dirty="0" smtClean="0"/>
              <a:t>Definição de data e hora onde iremos</a:t>
            </a:r>
          </a:p>
          <a:p>
            <a:r>
              <a:rPr lang="pt-PT" sz="4000" dirty="0" smtClean="0"/>
              <a:t>definir a hora, a data e o fuso horário segundo o meridiano de</a:t>
            </a:r>
          </a:p>
          <a:p>
            <a:r>
              <a:rPr lang="pt-PT" sz="4000" dirty="0" smtClean="0"/>
              <a:t>Greenwich.</a:t>
            </a:r>
          </a:p>
          <a:p>
            <a:r>
              <a:rPr lang="pt-PT" sz="4000" dirty="0" smtClean="0"/>
              <a:t> Se existir uma placa de rede instalada no computador, o sistema</a:t>
            </a:r>
          </a:p>
          <a:p>
            <a:r>
              <a:rPr lang="pt-PT" sz="4000" dirty="0" smtClean="0"/>
              <a:t>operativo detecta-a e instala-a neste passo, caso contrário a</a:t>
            </a:r>
          </a:p>
          <a:p>
            <a:r>
              <a:rPr lang="pt-PT" sz="4000" dirty="0" smtClean="0"/>
              <a:t>instalação irá prosseguir.</a:t>
            </a:r>
          </a:p>
          <a:p>
            <a:r>
              <a:rPr lang="pt-PT" sz="4000" dirty="0" smtClean="0"/>
              <a:t> Após uma espera relativamente longa, o computador vai reiniciar</a:t>
            </a:r>
          </a:p>
          <a:p>
            <a:r>
              <a:rPr lang="pt-PT" sz="4000" dirty="0" smtClean="0"/>
              <a:t> Depois do arranque vai surgir no ecrã uma janela designada por</a:t>
            </a:r>
          </a:p>
          <a:p>
            <a:r>
              <a:rPr lang="pt-PT" sz="4000" b="1" dirty="0" smtClean="0"/>
              <a:t>Definições de visualização e deve-se clicar em OK para que o</a:t>
            </a:r>
          </a:p>
          <a:p>
            <a:r>
              <a:rPr lang="pt-PT" sz="4000" dirty="0" smtClean="0"/>
              <a:t>sistema faça um ajuste automático na resolução do ecrã.</a:t>
            </a:r>
            <a:endParaRPr lang="pt-PT" sz="4000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260648"/>
            <a:ext cx="4038600" cy="6408711"/>
          </a:xfrm>
        </p:spPr>
        <p:txBody>
          <a:bodyPr>
            <a:normAutofit fontScale="40000" lnSpcReduction="20000"/>
          </a:bodyPr>
          <a:lstStyle/>
          <a:p>
            <a:r>
              <a:rPr lang="pt-PT" sz="5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</a:t>
            </a:r>
            <a:r>
              <a:rPr lang="pt-PT" sz="4000" dirty="0" smtClean="0"/>
              <a:t>O sistema, de seguida, irá realizar o ajuste da resolução do ecrã e</a:t>
            </a:r>
          </a:p>
          <a:p>
            <a:r>
              <a:rPr lang="pt-PT" sz="4000" dirty="0" smtClean="0"/>
              <a:t>irá aparecer uma nova janela no ecrã designada por </a:t>
            </a:r>
            <a:r>
              <a:rPr lang="pt-PT" sz="4000" b="1" dirty="0" smtClean="0"/>
              <a:t>Definições de</a:t>
            </a:r>
          </a:p>
          <a:p>
            <a:r>
              <a:rPr lang="pt-PT" sz="4000" b="1" dirty="0" smtClean="0"/>
              <a:t>monitor. Se a resolução escolhida pelo sistema estiver correcta,</a:t>
            </a:r>
          </a:p>
          <a:p>
            <a:r>
              <a:rPr lang="pt-PT" sz="4000" dirty="0" smtClean="0"/>
              <a:t>deve-se clicar em </a:t>
            </a:r>
            <a:r>
              <a:rPr lang="pt-PT" sz="4000" b="1" dirty="0" smtClean="0"/>
              <a:t>OK para a instalação continuar, caso contrário,</a:t>
            </a:r>
          </a:p>
          <a:p>
            <a:r>
              <a:rPr lang="pt-PT" sz="4000" dirty="0" smtClean="0"/>
              <a:t>pressiona-se </a:t>
            </a:r>
            <a:r>
              <a:rPr lang="pt-PT" sz="4000" b="1" dirty="0" smtClean="0"/>
              <a:t>Cancelar.</a:t>
            </a:r>
          </a:p>
          <a:p>
            <a:r>
              <a:rPr lang="pt-PT" sz="4000" dirty="0" smtClean="0"/>
              <a:t> A instalação vai prosseguir e para num ecrã que possibilita o acesso</a:t>
            </a:r>
          </a:p>
          <a:p>
            <a:r>
              <a:rPr lang="pt-PT" sz="4000" dirty="0" smtClean="0"/>
              <a:t>a informações acerca do Windows XP, para continuar com a instalação deve-se pressionar em </a:t>
            </a:r>
            <a:r>
              <a:rPr lang="pt-PT" sz="4000" b="1" dirty="0" smtClean="0"/>
              <a:t>Seguinte.</a:t>
            </a:r>
          </a:p>
          <a:p>
            <a:r>
              <a:rPr lang="pt-PT" sz="4000" dirty="0" smtClean="0"/>
              <a:t>Seguidamente irá surgir um ecrã onde se irá proceder à activação do produto.</a:t>
            </a:r>
          </a:p>
          <a:p>
            <a:r>
              <a:rPr lang="pt-PT" sz="4000" dirty="0" smtClean="0"/>
              <a:t>Para começar é necessário fazer a configuração do acesso à</a:t>
            </a:r>
          </a:p>
          <a:p>
            <a:r>
              <a:rPr lang="pt-PT" sz="4000" dirty="0" smtClean="0"/>
              <a:t>Internet. Caso se opte por não configurar o acesso, selecciona-se o  botão ignorar.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323432" cy="6408711"/>
          </a:xfrm>
        </p:spPr>
        <p:txBody>
          <a:bodyPr>
            <a:normAutofit fontScale="625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75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De seguida pode-se fazer o registo. Tudo o que se tem a fazer é</a:t>
            </a:r>
          </a:p>
          <a:p>
            <a:r>
              <a:rPr lang="pt-PT" dirty="0" smtClean="0"/>
              <a:t>seleccionar uma das opções:</a:t>
            </a:r>
          </a:p>
          <a:p>
            <a:r>
              <a:rPr lang="pt-PT" dirty="0" smtClean="0"/>
              <a:t> </a:t>
            </a:r>
            <a:r>
              <a:rPr lang="pt-PT" b="1" dirty="0" smtClean="0"/>
              <a:t>Sim, activar o Windows através da Internet agora.</a:t>
            </a:r>
          </a:p>
          <a:p>
            <a:r>
              <a:rPr lang="pt-PT" dirty="0" smtClean="0"/>
              <a:t>Se optarmos pela </a:t>
            </a:r>
            <a:r>
              <a:rPr lang="pt-PT" b="1" dirty="0" smtClean="0"/>
              <a:t>segunda opção, recebe-se, de vez em quando,</a:t>
            </a:r>
          </a:p>
          <a:p>
            <a:r>
              <a:rPr lang="pt-PT" dirty="0" smtClean="0"/>
              <a:t>um aviso, alertando para a </a:t>
            </a:r>
            <a:r>
              <a:rPr lang="pt-PT" b="1" dirty="0" smtClean="0"/>
              <a:t>necessidade da activação do produto</a:t>
            </a:r>
          </a:p>
          <a:p>
            <a:r>
              <a:rPr lang="pt-PT" dirty="0" smtClean="0"/>
              <a:t>podendo utilizar para isso: a internet</a:t>
            </a:r>
          </a:p>
          <a:p>
            <a:endParaRPr lang="pt-PT" b="1" dirty="0" smtClean="0"/>
          </a:p>
          <a:p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188640"/>
            <a:ext cx="4309144" cy="6408711"/>
          </a:xfrm>
        </p:spPr>
        <p:txBody>
          <a:bodyPr>
            <a:normAutofit fontScale="625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Vamos então avançar, sem activar, o Windows, escolhendo a</a:t>
            </a:r>
          </a:p>
          <a:p>
            <a:r>
              <a:rPr lang="pt-PT" dirty="0" smtClean="0"/>
              <a:t>segunda opção </a:t>
            </a:r>
            <a:r>
              <a:rPr lang="pt-PT" b="1" dirty="0" smtClean="0"/>
              <a:t>Não, lembrar-me periodicamente; dá-se um clique</a:t>
            </a:r>
          </a:p>
          <a:p>
            <a:r>
              <a:rPr lang="pt-PT" dirty="0" smtClean="0"/>
              <a:t>em </a:t>
            </a:r>
            <a:r>
              <a:rPr lang="pt-PT" b="1" dirty="0" smtClean="0"/>
              <a:t>Seguinte e, seguidamente, tem de se criar pelo menos um</a:t>
            </a:r>
          </a:p>
          <a:p>
            <a:r>
              <a:rPr lang="pt-PT" dirty="0" smtClean="0"/>
              <a:t>utilizador.</a:t>
            </a:r>
          </a:p>
          <a:p>
            <a:r>
              <a:rPr lang="pt-PT" dirty="0" smtClean="0"/>
              <a:t> Além do utilizador </a:t>
            </a:r>
            <a:r>
              <a:rPr lang="pt-PT" b="1" dirty="0" smtClean="0"/>
              <a:t>administrador em que a palavra passe já foi</a:t>
            </a:r>
          </a:p>
          <a:p>
            <a:r>
              <a:rPr lang="pt-PT" dirty="0" smtClean="0"/>
              <a:t>atribuída anteriormente, é necessário criar pelo menos um utilizador</a:t>
            </a:r>
          </a:p>
          <a:p>
            <a:r>
              <a:rPr lang="pt-PT" dirty="0" smtClean="0"/>
              <a:t>para que o sistema não arranque directamente com o utilizador</a:t>
            </a:r>
          </a:p>
          <a:p>
            <a:r>
              <a:rPr lang="pt-PT" b="1" dirty="0" smtClean="0"/>
              <a:t>administrador.</a:t>
            </a:r>
          </a:p>
          <a:p>
            <a:r>
              <a:rPr lang="pt-PT" dirty="0" smtClean="0"/>
              <a:t> Após a criação de pelo menos um novo utilizador clica-se em</a:t>
            </a:r>
          </a:p>
          <a:p>
            <a:r>
              <a:rPr lang="pt-PT" b="1" dirty="0" smtClean="0"/>
              <a:t>Seguinte e dá-se por terminada a instalação do Windows XP</a:t>
            </a:r>
          </a:p>
          <a:p>
            <a:r>
              <a:rPr lang="pt-PT" dirty="0" smtClean="0"/>
              <a:t>Professional.</a:t>
            </a:r>
            <a:endParaRPr lang="pt-P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260648"/>
            <a:ext cx="4237136" cy="6408711"/>
          </a:xfrm>
        </p:spPr>
        <p:txBody>
          <a:bodyPr>
            <a:norm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sz="1900" dirty="0" smtClean="0"/>
              <a:t> Para verificar se os </a:t>
            </a:r>
            <a:r>
              <a:rPr lang="pt-PT" sz="1900" i="1" dirty="0" smtClean="0"/>
              <a:t>drivers sé estão correctamente instalados, existe</a:t>
            </a:r>
          </a:p>
          <a:p>
            <a:r>
              <a:rPr lang="pt-PT" sz="1900" dirty="0" smtClean="0"/>
              <a:t>um ecrã semelhante ao do Windows só que o acesso é ligeiramente diferente neste, é necessário ir ao menu iniciar e a painel de controle</a:t>
            </a:r>
          </a:p>
          <a:p>
            <a:r>
              <a:rPr lang="pt-PT" sz="1900" dirty="0" smtClean="0"/>
              <a:t>  Dentro do </a:t>
            </a:r>
            <a:r>
              <a:rPr lang="pt-PT" sz="1900" b="1" dirty="0" smtClean="0"/>
              <a:t>Painel de controlo, selecciona-se Sistema e, na janela</a:t>
            </a:r>
          </a:p>
          <a:p>
            <a:r>
              <a:rPr lang="pt-PT" sz="1900" b="1" dirty="0" smtClean="0"/>
              <a:t>Propriedades do sistema selecciona-se o separador Hardware e, ai clica – se sobre gestor de dispositivos.</a:t>
            </a:r>
          </a:p>
          <a:p>
            <a:r>
              <a:rPr lang="pt-PT" sz="1900" dirty="0" smtClean="0"/>
              <a:t> </a:t>
            </a:r>
            <a:endParaRPr lang="pt-PT" sz="1900" dirty="0"/>
          </a:p>
        </p:txBody>
      </p:sp>
      <p:pic>
        <p:nvPicPr>
          <p:cNvPr id="1026" name="Picture 2" descr="C:\Users\FABIANNE\Desktop\ws_Windows_XP_Pro_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4252913" cy="3168352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179512" y="692696"/>
            <a:ext cx="403244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Depois de instalado o Windows XP a partir de uma partição vazia</a:t>
            </a:r>
          </a:p>
          <a:p>
            <a:r>
              <a:rPr lang="pt-PT" dirty="0" smtClean="0"/>
              <a:t>surge um novo ambiente de trabalho</a:t>
            </a: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43608" y="198884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- Mínimo de 64 MB, 128 MB </a:t>
            </a:r>
            <a:r>
              <a:rPr lang="pt-PT" dirty="0" smtClean="0"/>
              <a:t>como valor  recomendado e de 4 GB no máximo</a:t>
            </a:r>
            <a:endParaRPr lang="pt-PT" dirty="0"/>
          </a:p>
          <a:p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43608" y="83671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tx2">
                    <a:lumMod val="50000"/>
                  </a:schemeClr>
                </a:solidFill>
              </a:rPr>
              <a:t>Requisitos ideais  </a:t>
            </a:r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para instalação do Windows xp profissional</a:t>
            </a:r>
            <a:endParaRPr lang="pt-PT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187624" y="155679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Memoria RAM</a:t>
            </a:r>
            <a:endParaRPr lang="pt-PT" sz="16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71600" y="3212976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Mínimo Pentium a 233 MHz; como</a:t>
            </a:r>
          </a:p>
          <a:p>
            <a:r>
              <a:rPr lang="pt-PT" dirty="0"/>
              <a:t>valor recomendado Pentium II a 350</a:t>
            </a:r>
          </a:p>
          <a:p>
            <a:r>
              <a:rPr lang="pt-PT" dirty="0"/>
              <a:t>MHz.</a:t>
            </a:r>
          </a:p>
          <a:p>
            <a:r>
              <a:rPr lang="pt-PT" dirty="0"/>
              <a:t>-O Windows XP já corre bastante bem</a:t>
            </a:r>
          </a:p>
          <a:p>
            <a:r>
              <a:rPr lang="pt-PT" dirty="0"/>
              <a:t>em qualquer processador Intel</a:t>
            </a:r>
          </a:p>
          <a:p>
            <a:r>
              <a:rPr lang="pt-PT" dirty="0"/>
              <a:t>Pentium III a 500 MHz ou equivalente,</a:t>
            </a:r>
          </a:p>
          <a:p>
            <a:r>
              <a:rPr lang="pt-PT" dirty="0"/>
              <a:t>mas de preferência deve ser utilizado</a:t>
            </a:r>
          </a:p>
          <a:p>
            <a:r>
              <a:rPr lang="pt-PT" dirty="0"/>
              <a:t>um processador Pentium III ou AMD</a:t>
            </a:r>
          </a:p>
          <a:p>
            <a:r>
              <a:rPr lang="pt-PT" dirty="0"/>
              <a:t>Athlon a 1GHz ou, ainda melhor, um</a:t>
            </a:r>
          </a:p>
          <a:p>
            <a:r>
              <a:rPr lang="pt-PT" dirty="0"/>
              <a:t>Pentium 4 a </a:t>
            </a:r>
            <a:r>
              <a:rPr lang="pt-PT" dirty="0" smtClean="0"/>
              <a:t>1,6GHz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836712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Disco Rígido</a:t>
            </a:r>
            <a:endParaRPr lang="pt-PT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39552" y="1268760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Relativamente ao disco rígido, </a:t>
            </a:r>
          </a:p>
          <a:p>
            <a:r>
              <a:rPr lang="pt-PT" dirty="0" smtClean="0"/>
              <a:t>difícil encontrar PC novos com discos menores do que 30 GB, pelo que</a:t>
            </a:r>
          </a:p>
          <a:p>
            <a:r>
              <a:rPr lang="pt-PT" dirty="0" smtClean="0"/>
              <a:t>. Contudo, se utilização do computador estiver virada para tarefas intensivas, como são o caso de tratamento de fotografia, áudio e vídeo digital, será mais sensato utilizar discos rígidos de 40 GB ou de valor superior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683568" y="29969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Placa Gráfica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335699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Um AGP tem que ter pelo menos 16 MB de memória (64 MB no caso de jogos 3D e vídeo digital)</a:t>
            </a:r>
          </a:p>
          <a:p>
            <a:endParaRPr lang="pt-PT" i="1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755576" y="42930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Monitor</a:t>
            </a:r>
            <a:endParaRPr lang="pt-PT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99592" y="465313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No mínimo resolução SVGA(800x600); de preferência 1024x768  ou resolução superior</a:t>
            </a:r>
          </a:p>
          <a:p>
            <a:endParaRPr lang="pt-PT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99592" y="908720"/>
            <a:ext cx="734481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i="1" dirty="0" smtClean="0">
                <a:solidFill>
                  <a:schemeClr val="tx2">
                    <a:lumMod val="50000"/>
                  </a:schemeClr>
                </a:solidFill>
              </a:rPr>
              <a:t>Drivers do hardware a instalar</a:t>
            </a:r>
          </a:p>
          <a:p>
            <a:r>
              <a:rPr lang="pt-PT" dirty="0" smtClean="0"/>
              <a:t> Antes de iniciar a instalação de qualquer sistema operativo, há que ter</a:t>
            </a:r>
          </a:p>
          <a:p>
            <a:r>
              <a:rPr lang="pt-PT" dirty="0" smtClean="0"/>
              <a:t>em conta se existem </a:t>
            </a:r>
            <a:r>
              <a:rPr lang="pt-PT" i="1" dirty="0" smtClean="0"/>
              <a:t>drivers do hardware para o sistema operativo que</a:t>
            </a:r>
          </a:p>
          <a:p>
            <a:r>
              <a:rPr lang="pt-PT" dirty="0" smtClean="0"/>
              <a:t>se vai instalar.</a:t>
            </a:r>
          </a:p>
          <a:p>
            <a:r>
              <a:rPr lang="pt-PT" dirty="0" smtClean="0"/>
              <a:t>Para saber se o hardware tem os tais </a:t>
            </a:r>
            <a:r>
              <a:rPr lang="pt-PT" i="1" dirty="0" smtClean="0"/>
              <a:t>drivers, deve-se consultar os</a:t>
            </a:r>
          </a:p>
          <a:p>
            <a:r>
              <a:rPr lang="pt-PT" dirty="0" smtClean="0"/>
              <a:t>manuais, disquetes e CD-ROM que acompanham o computador na</a:t>
            </a:r>
          </a:p>
          <a:p>
            <a:r>
              <a:rPr lang="pt-PT" dirty="0" smtClean="0"/>
              <a:t>sua compra.</a:t>
            </a:r>
          </a:p>
          <a:p>
            <a:r>
              <a:rPr lang="pt-PT" dirty="0" smtClean="0"/>
              <a:t> Caso não se tenham os </a:t>
            </a:r>
            <a:r>
              <a:rPr lang="pt-PT" i="1" dirty="0" smtClean="0"/>
              <a:t>drivers para o sistema operativo a instalar,</a:t>
            </a:r>
          </a:p>
          <a:p>
            <a:r>
              <a:rPr lang="pt-PT" dirty="0" smtClean="0"/>
              <a:t>mas se tenha acesso à Internet, a maneira mais fácil de os obter é</a:t>
            </a:r>
          </a:p>
          <a:p>
            <a:r>
              <a:rPr lang="pt-PT" dirty="0" smtClean="0"/>
              <a:t>pela consulta dos sites oficiais de cada marca de hardware.</a:t>
            </a:r>
            <a:endParaRPr lang="pt-P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4038600" cy="4434840"/>
          </a:xfrm>
        </p:spPr>
        <p:txBody>
          <a:bodyPr>
            <a:norm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Preparação do disco rígido</a:t>
            </a:r>
          </a:p>
          <a:p>
            <a:r>
              <a:rPr lang="pt-PT" sz="1800" dirty="0" smtClean="0"/>
              <a:t> Antes de podermos utilizar um disco rígido novo, há que efectuar três  operações: seleccionar o sistema de  ficheiros</a:t>
            </a:r>
          </a:p>
          <a:p>
            <a:r>
              <a:rPr lang="pt-PT" sz="1800" dirty="0" smtClean="0"/>
              <a:t>Criar  partições; formatar  as partições.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038600" cy="4434840"/>
          </a:xfrm>
        </p:spPr>
        <p:txBody>
          <a:bodyPr>
            <a:no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Seleccionar o sistema de ficheiros</a:t>
            </a:r>
          </a:p>
          <a:p>
            <a:r>
              <a:rPr lang="pt-PT" sz="1800" dirty="0" smtClean="0"/>
              <a:t>Um disco rígido é um armazém onde se pode guardar ou ir buscar</a:t>
            </a:r>
          </a:p>
          <a:p>
            <a:r>
              <a:rPr lang="pt-PT" sz="1800" dirty="0" smtClean="0"/>
              <a:t>dados. Para tal, é necessário organizar o disco.</a:t>
            </a:r>
          </a:p>
          <a:p>
            <a:r>
              <a:rPr lang="pt-PT" sz="1800" dirty="0" smtClean="0"/>
              <a:t>A formatação lógica consiste em escrever no disco a estrutura do</a:t>
            </a:r>
          </a:p>
          <a:p>
            <a:r>
              <a:rPr lang="pt-PT" sz="1800" b="1" dirty="0" smtClean="0"/>
              <a:t>sistema de ficheiros utilizado pelo sistema operativo.</a:t>
            </a:r>
          </a:p>
          <a:p>
            <a:r>
              <a:rPr lang="pt-PT" sz="1800" dirty="0" smtClean="0"/>
              <a:t>O </a:t>
            </a:r>
            <a:r>
              <a:rPr lang="pt-PT" sz="1800" b="1" dirty="0" smtClean="0"/>
              <a:t>sistema de ficheiros é um conjunto de estruturas lógicas que</a:t>
            </a:r>
          </a:p>
          <a:p>
            <a:r>
              <a:rPr lang="pt-PT" sz="1800" dirty="0" smtClean="0"/>
              <a:t>permitem ao sistema operativo controlar o acesso ao disco rígido.</a:t>
            </a:r>
          </a:p>
          <a:p>
            <a:r>
              <a:rPr lang="pt-PT" sz="1800" dirty="0" smtClean="0"/>
              <a:t>Cada sistema operativo tem um sistema de ficheiros próprio</a:t>
            </a:r>
            <a:endParaRPr lang="pt-PT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038600" cy="4434840"/>
          </a:xfrm>
        </p:spPr>
        <p:txBody>
          <a:bodyPr>
            <a:normAutofit fontScale="625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50000"/>
                  </a:schemeClr>
                </a:solidFill>
              </a:rPr>
              <a:t>Criar Partições</a:t>
            </a:r>
          </a:p>
          <a:p>
            <a:r>
              <a:rPr lang="pt-PT" sz="1800" dirty="0" smtClean="0"/>
              <a:t> </a:t>
            </a:r>
            <a:r>
              <a:rPr lang="pt-PT" sz="2900" dirty="0" smtClean="0"/>
              <a:t>Para se poder  aceder  ao CD rígido é necessário este ser formatado.</a:t>
            </a:r>
          </a:p>
          <a:p>
            <a:r>
              <a:rPr lang="pt-PT" sz="2900" dirty="0" smtClean="0"/>
              <a:t> Para, neste caso, se poder criar as partições pretendidas temos de</a:t>
            </a:r>
          </a:p>
          <a:p>
            <a:r>
              <a:rPr lang="pt-PT" sz="2900" dirty="0" smtClean="0"/>
              <a:t>iniciar o computador  através  de um disco de arranque</a:t>
            </a:r>
            <a:endParaRPr lang="pt-PT" sz="2900" b="1" dirty="0" smtClean="0"/>
          </a:p>
          <a:p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860032" y="1052736"/>
            <a:ext cx="4038600" cy="4434840"/>
          </a:xfrm>
        </p:spPr>
        <p:txBody>
          <a:bodyPr>
            <a:normAutofit fontScale="625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50000"/>
                  </a:schemeClr>
                </a:solidFill>
              </a:rPr>
              <a:t>Formatar as partições criadas</a:t>
            </a:r>
          </a:p>
          <a:p>
            <a:r>
              <a:rPr lang="pt-PT" sz="2900" dirty="0" smtClean="0"/>
              <a:t>Para formatar as partições criadas há que arrancar o computador</a:t>
            </a:r>
          </a:p>
          <a:p>
            <a:r>
              <a:rPr lang="pt-PT" sz="2900" dirty="0" smtClean="0"/>
              <a:t>através da CD de arranque e na linha de comandos escrever  formatar com</a:t>
            </a:r>
            <a:r>
              <a:rPr lang="pt-PT" sz="2900" b="1" dirty="0" smtClean="0"/>
              <a:t>: para formatar a partição  principal</a:t>
            </a:r>
            <a:endParaRPr lang="pt-PT" sz="2900" dirty="0" smtClean="0"/>
          </a:p>
          <a:p>
            <a:r>
              <a:rPr lang="pt-PT" sz="2900" dirty="0" smtClean="0"/>
              <a:t>no final da formatação serão copiados três ficheiros para o</a:t>
            </a:r>
          </a:p>
          <a:p>
            <a:r>
              <a:rPr lang="pt-PT" sz="2900" dirty="0" smtClean="0"/>
              <a:t>disco rígido e da próxima vez que se ligue o computador ele já arranca</a:t>
            </a:r>
          </a:p>
          <a:p>
            <a:r>
              <a:rPr lang="pt-PT" sz="2900" dirty="0" smtClean="0"/>
              <a:t>sem necessidade da CD de arranque</a:t>
            </a:r>
          </a:p>
          <a:p>
            <a:r>
              <a:rPr lang="pt-PT" sz="2900" dirty="0" smtClean="0"/>
              <a:t> No final da partição principal estar formatada, formata-se a partição</a:t>
            </a:r>
          </a:p>
          <a:p>
            <a:r>
              <a:rPr lang="pt-PT" sz="2900" dirty="0" smtClean="0"/>
              <a:t>secundária através do comando.</a:t>
            </a:r>
            <a:endParaRPr lang="pt-PT" sz="2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038600" cy="4434840"/>
          </a:xfrm>
        </p:spPr>
        <p:txBody>
          <a:bodyPr>
            <a:no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sz="1600" dirty="0" smtClean="0"/>
              <a:t>Após a indicação de </a:t>
            </a:r>
            <a:r>
              <a:rPr lang="pt-PT" sz="1600" b="1" dirty="0" smtClean="0"/>
              <a:t>Nova instalação há que ler o contrato do uso</a:t>
            </a:r>
          </a:p>
          <a:p>
            <a:r>
              <a:rPr lang="pt-PT" sz="1600" dirty="0" smtClean="0"/>
              <a:t>do Windows XP e, caso se concorde com ele, escolher </a:t>
            </a:r>
            <a:r>
              <a:rPr lang="pt-PT" sz="1600" b="1" dirty="0" smtClean="0"/>
              <a:t>Aceito este</a:t>
            </a:r>
          </a:p>
          <a:p>
            <a:r>
              <a:rPr lang="pt-PT" sz="1600" b="1" dirty="0" smtClean="0"/>
              <a:t>contrato.</a:t>
            </a:r>
          </a:p>
          <a:p>
            <a:r>
              <a:rPr lang="pt-PT" sz="1600" dirty="0" smtClean="0"/>
              <a:t> Logo de seguida é pedido para se introduzir o número de série do</a:t>
            </a:r>
          </a:p>
          <a:p>
            <a:r>
              <a:rPr lang="pt-PT" sz="1600" dirty="0" smtClean="0"/>
              <a:t>XP.</a:t>
            </a:r>
          </a:p>
          <a:p>
            <a:r>
              <a:rPr lang="pt-PT" sz="1600" dirty="0" smtClean="0"/>
              <a:t> Segue-se o quadro das opções de instalação. Em </a:t>
            </a:r>
            <a:r>
              <a:rPr lang="pt-PT" sz="1600" b="1" dirty="0" smtClean="0"/>
              <a:t>Seleccionar o</a:t>
            </a:r>
          </a:p>
          <a:p>
            <a:r>
              <a:rPr lang="pt-PT" sz="1600" b="1" dirty="0" smtClean="0"/>
              <a:t>idioma principal que pretende utilizar  no</a:t>
            </a:r>
            <a:r>
              <a:rPr lang="pt-PT" sz="1600" dirty="0" smtClean="0"/>
              <a:t> caso: </a:t>
            </a:r>
            <a:r>
              <a:rPr lang="pt-PT" sz="1600" b="1" dirty="0" smtClean="0"/>
              <a:t>Português (Portugal) no caso se seleccionado opções avançadas</a:t>
            </a:r>
          </a:p>
          <a:p>
            <a:endParaRPr lang="pt-PT" sz="1600" b="1" dirty="0" smtClean="0"/>
          </a:p>
          <a:p>
            <a:endParaRPr lang="pt-PT" sz="1600" dirty="0" smtClean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4008" y="980728"/>
            <a:ext cx="4320480" cy="4968552"/>
          </a:xfrm>
        </p:spPr>
        <p:txBody>
          <a:bodyPr>
            <a:noAutofit/>
          </a:bodyPr>
          <a:lstStyle/>
          <a:p>
            <a:r>
              <a:rPr lang="pt-PT" sz="2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sz="1800" dirty="0" smtClean="0"/>
              <a:t> Ainda na janela do passo anterior, pode-se seleccionar duas opções  copiar  todos os  ficheiros de  instalação  do CD do programa de configuração.</a:t>
            </a:r>
          </a:p>
          <a:p>
            <a:r>
              <a:rPr lang="pt-PT" sz="1800" dirty="0" smtClean="0"/>
              <a:t>Na próxima etapa, é questionado se desejamos que o programa de instalação procure no site da  Microsoft por eventuais actualizações  do produto</a:t>
            </a:r>
          </a:p>
          <a:p>
            <a:r>
              <a:rPr lang="pt-PT" sz="1800" dirty="0" smtClean="0"/>
              <a:t> Segue-se finalmente o processo de instalação, que começa por um reiniciar do sistema. Reiniciado o computador, surge os tradicionais ecrãs que indicam  o progresso da instalação.</a:t>
            </a:r>
          </a:p>
          <a:p>
            <a:endParaRPr lang="pt-PT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038600" cy="5616624"/>
          </a:xfrm>
        </p:spPr>
        <p:txBody>
          <a:bodyPr>
            <a:normAutofit fontScale="25000" lnSpcReduction="20000"/>
          </a:bodyPr>
          <a:lstStyle/>
          <a:p>
            <a:r>
              <a:rPr lang="pt-PT" sz="8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</a:t>
            </a:r>
            <a:r>
              <a:rPr lang="pt-PT" sz="7200" dirty="0" smtClean="0"/>
              <a:t>O computador volta a ser reiniciado. Durante o arranque que foi  instalado um  menu  que possibilita seleccionar - se</a:t>
            </a:r>
          </a:p>
          <a:p>
            <a:r>
              <a:rPr lang="pt-PT" sz="7200" dirty="0" smtClean="0"/>
              <a:t>Se queremos arrancar com o Windows XP  opta – se  pela  opção do  Windows Xp de modo a finalizar a instalação desse sistema operativo . Seguidamente, surge um ecrã com três opções </a:t>
            </a:r>
          </a:p>
          <a:p>
            <a:r>
              <a:rPr lang="pt-PT" sz="7200" dirty="0" smtClean="0"/>
              <a:t>   </a:t>
            </a:r>
            <a:r>
              <a:rPr lang="pt-PT" sz="7200" b="1" dirty="0" smtClean="0"/>
              <a:t>Para configurar o Windows XP agora, prima ENTER.</a:t>
            </a:r>
          </a:p>
          <a:p>
            <a:r>
              <a:rPr lang="pt-PT" sz="7200" dirty="0" smtClean="0"/>
              <a:t> </a:t>
            </a:r>
            <a:r>
              <a:rPr lang="pt-PT" sz="7200" b="1" dirty="0" smtClean="0"/>
              <a:t>Para reparar uma instalação do Windows XP utilizando a consola de  recuperação, prima R.</a:t>
            </a:r>
          </a:p>
          <a:p>
            <a:r>
              <a:rPr lang="pt-PT" sz="7200" b="1" dirty="0" smtClean="0"/>
              <a:t>Para sair do programa de configuração sem instalar o Windows XP, prima F3</a:t>
            </a:r>
          </a:p>
          <a:p>
            <a:r>
              <a:rPr lang="pt-PT" sz="7200" dirty="0" smtClean="0"/>
              <a:t> Para continuar a instalação, escolhe-se a primeira opção.</a:t>
            </a:r>
            <a:endParaRPr lang="pt-PT" sz="7200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788024" y="1052736"/>
            <a:ext cx="4038600" cy="5544616"/>
          </a:xfrm>
        </p:spPr>
        <p:txBody>
          <a:bodyPr>
            <a:normAutofit fontScale="25000" lnSpcReduction="20000"/>
          </a:bodyPr>
          <a:lstStyle/>
          <a:p>
            <a:r>
              <a:rPr lang="pt-PT" sz="80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</a:t>
            </a:r>
            <a:r>
              <a:rPr lang="pt-PT" sz="7200" dirty="0" smtClean="0"/>
              <a:t>Aparece novamente o contrato que deve ser lido e, no caso de se</a:t>
            </a:r>
          </a:p>
          <a:p>
            <a:r>
              <a:rPr lang="pt-PT" sz="7200" dirty="0" smtClean="0"/>
              <a:t>concordar com o mesmo, pressiona-se a tecla </a:t>
            </a:r>
            <a:r>
              <a:rPr lang="pt-PT" sz="7200" b="1" dirty="0" smtClean="0"/>
              <a:t>F8 para continuar a instalação. De seguida, irá aparecer um ecrã relativo às partições do disco neste </a:t>
            </a:r>
            <a:r>
              <a:rPr lang="pt-PT" sz="7200" dirty="0" smtClean="0"/>
              <a:t>secção é possível seleccionar em que partição se quer instalar o Windows xp, criar partições e eliminar partições</a:t>
            </a:r>
            <a:endParaRPr lang="pt-PT" sz="7200" b="1" dirty="0" smtClean="0"/>
          </a:p>
          <a:p>
            <a:r>
              <a:rPr lang="pt-PT" sz="7200" dirty="0" smtClean="0"/>
              <a:t>   Como temos já duas partições criadas, basta seleccionarmos a</a:t>
            </a:r>
          </a:p>
          <a:p>
            <a:r>
              <a:rPr lang="pt-PT" sz="7200" dirty="0" smtClean="0"/>
              <a:t>partição na qual queremos instalar o sistema operativo, que é na partição com a unidade lógica C seguidamente é necessário formatar a partição onde se vai instalar o sistema operativo e aqui surgem duas opções ; converter a partição para manter o sistema de ficheiro actual intacto sem alterações.</a:t>
            </a:r>
          </a:p>
          <a:p>
            <a:pPr>
              <a:buNone/>
            </a:pPr>
            <a:endParaRPr lang="pt-PT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4038600" cy="5688632"/>
          </a:xfrm>
        </p:spPr>
        <p:txBody>
          <a:bodyPr>
            <a:normAutofit fontScale="550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</a:t>
            </a:r>
            <a:r>
              <a:rPr lang="pt-PT" sz="3300" dirty="0" smtClean="0"/>
              <a:t>Com o sistema de ficheiros NTFS obtém-se maior segurança .</a:t>
            </a:r>
          </a:p>
          <a:p>
            <a:r>
              <a:rPr lang="pt-PT" sz="3300" dirty="0" smtClean="0"/>
              <a:t>A fiabilidade dos dados gravados no disco, mas deixa de se ter acesso a esta partição.</a:t>
            </a:r>
          </a:p>
          <a:p>
            <a:r>
              <a:rPr lang="pt-PT" sz="3300" dirty="0" smtClean="0"/>
              <a:t>Após a instalação é possível converter a partição FAT32 em NTFS. Utilizando o comando converte como a formatação já foi feita, vai  - se dar  inicio à instalação de ficheiros na partição seleccionada C. No final da cópia dos ficheiros. O computador irá reiniciar novamente. A pós o arranque, o processo de instalação continua, aparecendo</a:t>
            </a:r>
          </a:p>
          <a:p>
            <a:r>
              <a:rPr lang="pt-PT" sz="3300" dirty="0" smtClean="0"/>
              <a:t>passado uns minutos o ecrã </a:t>
            </a:r>
            <a:r>
              <a:rPr lang="pt-PT" sz="3300" b="1" dirty="0" smtClean="0"/>
              <a:t>Opções regionais e de idioma, onde</a:t>
            </a:r>
          </a:p>
          <a:p>
            <a:r>
              <a:rPr lang="pt-PT" sz="3300" dirty="0" smtClean="0"/>
              <a:t>se irá seleccionar o </a:t>
            </a:r>
            <a:r>
              <a:rPr lang="pt-PT" sz="3300" b="1" dirty="0" smtClean="0"/>
              <a:t>Português para que o teclado fique bem configurado</a:t>
            </a:r>
          </a:p>
          <a:p>
            <a:endParaRPr lang="pt-PT" sz="3300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4008" y="980728"/>
            <a:ext cx="4038600" cy="5688632"/>
          </a:xfrm>
        </p:spPr>
        <p:txBody>
          <a:bodyPr>
            <a:normAutofit fontScale="55000" lnSpcReduction="20000"/>
          </a:bodyPr>
          <a:lstStyle/>
          <a:p>
            <a:r>
              <a:rPr lang="pt-PT" sz="3200" dirty="0" smtClean="0">
                <a:solidFill>
                  <a:schemeClr val="tx2">
                    <a:lumMod val="50000"/>
                  </a:schemeClr>
                </a:solidFill>
              </a:rPr>
              <a:t>Instalação do Microsoft Windows XP Professional</a:t>
            </a:r>
          </a:p>
          <a:p>
            <a:r>
              <a:rPr lang="pt-PT" dirty="0" smtClean="0"/>
              <a:t> </a:t>
            </a:r>
            <a:r>
              <a:rPr lang="pt-PT" sz="2900" dirty="0" smtClean="0"/>
              <a:t>Ainda no ecrã referido no passo anterior e seleccionando a opção personalizar temos a cesso às configurações regionais (moeda,data,hora,numeração,entre outras).</a:t>
            </a:r>
          </a:p>
          <a:p>
            <a:r>
              <a:rPr lang="pt-PT" sz="2900" dirty="0" smtClean="0"/>
              <a:t> Continuando a instalação, é necessário colocar o nome do utilizador  da  qual fica registada o Windows Xp.</a:t>
            </a:r>
          </a:p>
          <a:p>
            <a:r>
              <a:rPr lang="pt-PT" sz="2900" dirty="0" smtClean="0"/>
              <a:t> Mais uma vez é-nos pedido a introdução da </a:t>
            </a:r>
            <a:r>
              <a:rPr lang="pt-PT" sz="2900" b="1" dirty="0" smtClean="0"/>
              <a:t>chave do produto que</a:t>
            </a:r>
          </a:p>
          <a:p>
            <a:r>
              <a:rPr lang="pt-PT" sz="2900" dirty="0" smtClean="0"/>
              <a:t>acompanha o CD-ROM do Windows XP Professional.</a:t>
            </a:r>
          </a:p>
          <a:p>
            <a:r>
              <a:rPr lang="pt-PT" sz="2900" dirty="0" smtClean="0"/>
              <a:t> No ecrã seguinte introduz-se o nome do computador e aqui surge uma situação nova relativamente ao Windows.</a:t>
            </a:r>
          </a:p>
          <a:p>
            <a:r>
              <a:rPr lang="pt-PT" sz="2900" dirty="0" smtClean="0"/>
              <a:t>introdução da palavra passe do administrador.</a:t>
            </a:r>
          </a:p>
          <a:p>
            <a:r>
              <a:rPr lang="pt-PT" sz="2900" dirty="0" smtClean="0"/>
              <a:t> </a:t>
            </a:r>
            <a:r>
              <a:rPr lang="pt-PT" sz="2900" b="1" dirty="0" smtClean="0"/>
              <a:t>Administrador: é o utilizador que tem permissão para fazer todas as alterações ao sistema operativo.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</TotalTime>
  <Words>1682</Words>
  <Application>Microsoft Office PowerPoint</Application>
  <PresentationFormat>Apresentação no Ecrã (4:3)</PresentationFormat>
  <Paragraphs>157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12</vt:i4>
      </vt:variant>
    </vt:vector>
  </HeadingPairs>
  <TitlesOfParts>
    <vt:vector size="14" baseType="lpstr">
      <vt:lpstr>Fluxo</vt:lpstr>
      <vt:lpstr>Metro</vt:lpstr>
      <vt:lpstr>Sistema Operativo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Operativo</dc:title>
  <dc:creator>FABIANNE</dc:creator>
  <cp:lastModifiedBy>FABIANNE</cp:lastModifiedBy>
  <cp:revision>38</cp:revision>
  <dcterms:created xsi:type="dcterms:W3CDTF">2010-11-29T22:51:38Z</dcterms:created>
  <dcterms:modified xsi:type="dcterms:W3CDTF">2011-01-19T17:45:46Z</dcterms:modified>
</cp:coreProperties>
</file>